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0" r:id="rId5"/>
    <p:sldId id="262" r:id="rId6"/>
    <p:sldId id="261" r:id="rId7"/>
    <p:sldId id="289" r:id="rId8"/>
    <p:sldId id="263" r:id="rId9"/>
    <p:sldId id="264" r:id="rId10"/>
    <p:sldId id="266"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7" r:id="rId25"/>
    <p:sldId id="280" r:id="rId26"/>
    <p:sldId id="281" r:id="rId27"/>
    <p:sldId id="282" r:id="rId28"/>
    <p:sldId id="283" r:id="rId29"/>
    <p:sldId id="284" r:id="rId30"/>
    <p:sldId id="285" r:id="rId31"/>
    <p:sldId id="286" r:id="rId32"/>
    <p:sldId id="287" r:id="rId33"/>
    <p:sldId id="288" r:id="rId34"/>
    <p:sldId id="290" r:id="rId35"/>
    <p:sldId id="317" r:id="rId36"/>
    <p:sldId id="318" r:id="rId37"/>
    <p:sldId id="319" r:id="rId38"/>
    <p:sldId id="32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customXml" Target="../customXml/item3.xml"/><Relationship Id="rId44" Type="http://schemas.openxmlformats.org/officeDocument/2006/relationships/customXml" Target="../customXml/item2.xml"/><Relationship Id="rId43" Type="http://schemas.openxmlformats.org/officeDocument/2006/relationships/customXml" Target="../customXml/item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69"/>
                <a:lumOff val="2876"/>
                <a:alphaOff val="0"/>
              </a:schemeClr>
            </a:fillRef>
            <a:effectRef idx="3">
              <a:schemeClr val="accent2">
                <a:hueOff val="-485121"/>
                <a:satOff val="-27969"/>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5"/>
                <a:lumOff val="5752"/>
                <a:alphaOff val="0"/>
              </a:schemeClr>
            </a:fillRef>
            <a:effectRef idx="3">
              <a:schemeClr val="accent2">
                <a:hueOff val="-970242"/>
                <a:satOff val="-55945"/>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1"/>
                <a:lumOff val="8628"/>
                <a:alphaOff val="0"/>
              </a:schemeClr>
            </a:fillRef>
            <a:effectRef idx="3">
              <a:schemeClr val="accent2">
                <a:hueOff val="-1455363"/>
                <a:satOff val="-83921"/>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640"/>
            <a:ext cx="6921500" cy="4043045"/>
          </a:xfrm>
          <a:prstGeom prst="rect">
            <a:avLst/>
          </a:prstGeom>
          <a:noFill/>
        </p:spPr>
        <p:txBody>
          <a:bodyPr wrap="square">
            <a:noAutofit/>
          </a:bodyPr>
          <a:lstStyle/>
          <a:p>
            <a:pPr marL="342900" indent="-342900">
              <a:buSzPct val="113000"/>
              <a:buFont typeface="Arial" panose="020B0604020202020204" pitchFamily="34" charset="0"/>
              <a:buChar char="•"/>
            </a:pPr>
            <a:r>
              <a:rPr lang="en-US" sz="2800" i="0" dirty="0">
                <a:solidFill>
                  <a:srgbClr val="242729"/>
                </a:solidFill>
                <a:effectLst/>
                <a:latin typeface="Comic Sans MS" panose="030F0702030302020204" pitchFamily="66" charset="0"/>
              </a:rPr>
              <a:t>The output you get from your model after training is called a label.</a:t>
            </a:r>
            <a:endParaRPr lang="en-US" sz="2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2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2800" i="0" dirty="0">
                <a:solidFill>
                  <a:srgbClr val="202124"/>
                </a:solidFill>
                <a:effectLst/>
                <a:latin typeface="Comic Sans MS" panose="030F0702030302020204" pitchFamily="66" charset="0"/>
              </a:rPr>
              <a:t>A label is the thing we're predicting</a:t>
            </a:r>
            <a:r>
              <a:rPr lang="en-US" sz="2800" i="0" dirty="0">
                <a:solidFill>
                  <a:srgbClr val="242729"/>
                </a:solidFill>
                <a:effectLst/>
                <a:latin typeface="Comic Sans MS" panose="030F0702030302020204" pitchFamily="66" charset="0"/>
              </a:rPr>
              <a:t>.</a:t>
            </a:r>
            <a:endParaRPr lang="en-US" sz="2800" i="0" dirty="0">
              <a:solidFill>
                <a:srgbClr val="242729"/>
              </a:solidFill>
              <a:effectLst/>
              <a:latin typeface="Comic Sans MS" panose="030F0702030302020204" pitchFamily="66" charset="0"/>
            </a:endParaRPr>
          </a:p>
          <a:p>
            <a:pPr>
              <a:buSzPct val="113000"/>
            </a:pPr>
            <a:endParaRPr lang="en-US" sz="2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2800" i="0" dirty="0">
                <a:solidFill>
                  <a:srgbClr val="242729"/>
                </a:solidFill>
                <a:effectLst/>
                <a:latin typeface="Comic Sans MS" panose="030F0702030302020204" pitchFamily="66" charset="0"/>
              </a:rPr>
              <a:t>For example the value of y variable in simple linear regression model is the label.</a:t>
            </a:r>
            <a:endParaRPr lang="en-US" sz="2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2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2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US" sz="2800" dirty="0">
              <a:solidFill>
                <a:srgbClr val="242729"/>
              </a:solidFill>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4063430" y="162947"/>
            <a:ext cx="6236412" cy="5078313"/>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is the relationship between features and the label.</a:t>
            </a:r>
            <a:endParaRPr lang="en-US"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An ML model is a mathematical model that generates predictions by finding patterns in your data.</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ML Models generate predictions using the patterns extracted from the input data.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represents what was learned by a machine learning algorithm.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4986729" y="87630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31850" y="1007110"/>
            <a:ext cx="4412615" cy="5354320"/>
          </a:xfrm>
          <a:prstGeom prst="rect">
            <a:avLst/>
          </a:prstGeom>
          <a:noFill/>
        </p:spPr>
        <p:txBody>
          <a:bodyPr wrap="square" rtlCol="0" anchor="t">
            <a:spAutoFit/>
          </a:bodyPr>
          <a:p>
            <a:r>
              <a:rPr lang="en-US" dirty="0">
                <a:sym typeface="+mn-ea"/>
              </a:rPr>
              <a:t>Data </a:t>
            </a:r>
            <a:r>
              <a:rPr lang="en-US" dirty="0" err="1">
                <a:sym typeface="+mn-ea"/>
              </a:rPr>
              <a:t>lickage</a:t>
            </a:r>
            <a:endParaRPr lang="en-US" dirty="0"/>
          </a:p>
          <a:p>
            <a:r>
              <a:rPr lang="en-US" dirty="0">
                <a:sym typeface="+mn-ea"/>
              </a:rPr>
              <a:t>Train test split</a:t>
            </a:r>
            <a:endParaRPr lang="en-US" dirty="0"/>
          </a:p>
          <a:p>
            <a:r>
              <a:rPr lang="en-US" dirty="0">
                <a:sym typeface="+mn-ea"/>
              </a:rPr>
              <a:t>Overfitting, underfitting ,</a:t>
            </a:r>
            <a:r>
              <a:rPr lang="en-US" dirty="0" err="1">
                <a:sym typeface="+mn-ea"/>
              </a:rPr>
              <a:t>genraliszed model</a:t>
            </a:r>
            <a:endParaRPr lang="en-US" dirty="0"/>
          </a:p>
          <a:p>
            <a:r>
              <a:rPr lang="en-US" dirty="0">
                <a:sym typeface="+mn-ea"/>
              </a:rPr>
              <a:t>Bias , variance, </a:t>
            </a:r>
            <a:endParaRPr lang="en-US" dirty="0"/>
          </a:p>
          <a:p>
            <a:r>
              <a:rPr lang="en-US" dirty="0">
                <a:sym typeface="+mn-ea"/>
              </a:rPr>
              <a:t>Bias variance tradeoff</a:t>
            </a:r>
            <a:endParaRPr lang="en-US" dirty="0"/>
          </a:p>
          <a:p>
            <a:r>
              <a:rPr lang="en-US" dirty="0">
                <a:sym typeface="+mn-ea"/>
              </a:rPr>
              <a:t>Hyper parameter tuning</a:t>
            </a:r>
            <a:endParaRPr lang="en-US" dirty="0"/>
          </a:p>
          <a:p>
            <a:r>
              <a:rPr lang="en-US" dirty="0">
                <a:sym typeface="+mn-ea"/>
              </a:rPr>
              <a:t>Model </a:t>
            </a:r>
            <a:r>
              <a:rPr lang="en-US" dirty="0" err="1">
                <a:sym typeface="+mn-ea"/>
              </a:rPr>
              <a:t>trainig</a:t>
            </a:r>
            <a:endParaRPr lang="en-US" dirty="0"/>
          </a:p>
          <a:p>
            <a:r>
              <a:rPr lang="en-US" dirty="0">
                <a:sym typeface="+mn-ea"/>
              </a:rPr>
              <a:t>Models</a:t>
            </a:r>
            <a:endParaRPr lang="en-US" dirty="0"/>
          </a:p>
          <a:p>
            <a:r>
              <a:rPr lang="en-US" dirty="0">
                <a:sym typeface="+mn-ea"/>
              </a:rPr>
              <a:t>Cost </a:t>
            </a:r>
            <a:r>
              <a:rPr lang="en-US" dirty="0" err="1">
                <a:sym typeface="+mn-ea"/>
              </a:rPr>
              <a:t>funtions/loss functions</a:t>
            </a:r>
            <a:r>
              <a:rPr lang="en-US" dirty="0">
                <a:sym typeface="+mn-ea"/>
              </a:rPr>
              <a:t> </a:t>
            </a:r>
            <a:endParaRPr lang="en-US" dirty="0"/>
          </a:p>
          <a:p>
            <a:r>
              <a:rPr lang="en-US" dirty="0">
                <a:sym typeface="+mn-ea"/>
              </a:rPr>
              <a:t>Error </a:t>
            </a:r>
            <a:r>
              <a:rPr lang="en-US" dirty="0" err="1">
                <a:sym typeface="+mn-ea"/>
              </a:rPr>
              <a:t>funtions</a:t>
            </a:r>
            <a:endParaRPr lang="en-IN" dirty="0"/>
          </a:p>
          <a:p>
            <a:r>
              <a:rPr lang="en-IN" dirty="0">
                <a:sym typeface="+mn-ea"/>
              </a:rPr>
              <a:t>Features</a:t>
            </a:r>
            <a:endParaRPr lang="en-IN" dirty="0"/>
          </a:p>
          <a:p>
            <a:r>
              <a:rPr lang="en-IN" dirty="0">
                <a:sym typeface="+mn-ea"/>
              </a:rPr>
              <a:t>Predictions</a:t>
            </a:r>
            <a:endParaRPr lang="en-IN" dirty="0"/>
          </a:p>
          <a:p>
            <a:r>
              <a:rPr lang="en-IN" dirty="0">
                <a:sym typeface="+mn-ea"/>
              </a:rPr>
              <a:t>Target variable</a:t>
            </a:r>
            <a:endParaRPr lang="en-IN" dirty="0"/>
          </a:p>
          <a:p>
            <a:r>
              <a:rPr lang="en-IN" dirty="0" err="1">
                <a:sym typeface="+mn-ea"/>
              </a:rPr>
              <a:t>Lab</a:t>
            </a:r>
            <a:r>
              <a:rPr lang="en-US" altLang="en-IN" dirty="0" err="1">
                <a:sym typeface="+mn-ea"/>
              </a:rPr>
              <a:t>el/unlabel data</a:t>
            </a:r>
            <a:endParaRPr lang="en-US" altLang="en-IN" dirty="0" err="1">
              <a:sym typeface="+mn-ea"/>
            </a:endParaRPr>
          </a:p>
          <a:p>
            <a:r>
              <a:rPr lang="en-IN" dirty="0"/>
              <a:t>Assumptions</a:t>
            </a:r>
            <a:r>
              <a:rPr lang="en-US" altLang="en-IN" dirty="0"/>
              <a:t> of Linear regression</a:t>
            </a:r>
            <a:endParaRPr lang="en-US" altLang="en-IN" dirty="0"/>
          </a:p>
          <a:p>
            <a:r>
              <a:rPr lang="en-IN" dirty="0"/>
              <a:t>Feature Selection</a:t>
            </a:r>
            <a:endParaRPr lang="en-US" altLang="en-IN" dirty="0"/>
          </a:p>
          <a:p>
            <a:r>
              <a:rPr lang="en-IN" dirty="0"/>
              <a:t>Multicollinearity</a:t>
            </a:r>
            <a:endParaRPr lang="en-IN" dirty="0"/>
          </a:p>
          <a:p>
            <a:r>
              <a:rPr lang="en-US" dirty="0">
                <a:sym typeface="+mn-ea"/>
              </a:rPr>
              <a:t> </a:t>
            </a:r>
            <a:endParaRPr lang="en-US" dirty="0"/>
          </a:p>
          <a:p>
            <a:r>
              <a:rPr lang="en-US">
                <a:sym typeface="+mn-ea"/>
              </a:rPr>
              <a:t>Imbalance </a:t>
            </a:r>
            <a:r>
              <a:rPr lang="en-US" dirty="0">
                <a:sym typeface="+mn-ea"/>
              </a:rPr>
              <a:t>, </a:t>
            </a:r>
            <a:r>
              <a:rPr lang="en-US">
                <a:sym typeface="+mn-ea"/>
              </a:rPr>
              <a:t>balance  data</a:t>
            </a:r>
            <a:endParaRPr lang="en-US">
              <a:sym typeface="+mn-ea"/>
            </a:endParaRPr>
          </a:p>
        </p:txBody>
      </p:sp>
      <p:sp>
        <p:nvSpPr>
          <p:cNvPr id="3" name="Text Box 2"/>
          <p:cNvSpPr txBox="1"/>
          <p:nvPr/>
        </p:nvSpPr>
        <p:spPr>
          <a:xfrm>
            <a:off x="831850" y="320675"/>
            <a:ext cx="6096000" cy="368300"/>
          </a:xfrm>
          <a:prstGeom prst="rect">
            <a:avLst/>
          </a:prstGeom>
          <a:noFill/>
        </p:spPr>
        <p:txBody>
          <a:bodyPr wrap="square" rtlCol="0" anchor="t">
            <a:spAutoFit/>
          </a:bodyPr>
          <a:p>
            <a:r>
              <a:rPr lang="en-US" dirty="0">
                <a:sym typeface="+mn-ea"/>
              </a:rPr>
              <a:t>Termonolgies in ML</a:t>
            </a:r>
            <a:endParaRPr lang="en-US">
              <a:sym typeface="+mn-ea"/>
            </a:endParaRPr>
          </a:p>
        </p:txBody>
      </p:sp>
      <p:sp>
        <p:nvSpPr>
          <p:cNvPr id="4" name="Text Box 3"/>
          <p:cNvSpPr txBox="1"/>
          <p:nvPr/>
        </p:nvSpPr>
        <p:spPr>
          <a:xfrm>
            <a:off x="5384165" y="688975"/>
            <a:ext cx="6120130" cy="5262245"/>
          </a:xfrm>
          <a:prstGeom prst="rect">
            <a:avLst/>
          </a:prstGeom>
        </p:spPr>
        <p:txBody>
          <a:bodyPr wrap="square">
            <a:spAutoFit/>
          </a:bodyPr>
          <a:p>
            <a:pPr marL="0" indent="0" algn="l" fontAlgn="base">
              <a:spcBef>
                <a:spcPct val="0"/>
              </a:spcBef>
              <a:spcAft>
                <a:spcPct val="0"/>
              </a:spcAft>
            </a:pPr>
            <a:r>
              <a:rPr sz="1600" b="1" i="0">
                <a:solidFill>
                  <a:srgbClr val="273239"/>
                </a:solidFill>
                <a:latin typeface="Nunito"/>
                <a:ea typeface="Nunito"/>
              </a:rPr>
              <a:t>Correlation</a:t>
            </a:r>
            <a:endParaRPr sz="1600" b="1"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Evaluation Metrics </a:t>
            </a:r>
            <a:endParaRPr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learning rate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y=β0 +β1 X</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best Fit Line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dependent or target variable or y or label data</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independent variable or X or features or predictor of Y</a:t>
            </a:r>
            <a:endParaRPr lang="en-US" sz="1600" b="1" i="0">
              <a:solidFill>
                <a:srgbClr val="273239"/>
              </a:solidFill>
              <a:latin typeface="Nunito"/>
              <a:ea typeface="Nunito"/>
            </a:endParaRPr>
          </a:p>
          <a:p>
            <a:pPr marL="0" indent="0" algn="l" fontAlgn="base">
              <a:spcBef>
                <a:spcPct val="0"/>
              </a:spcBef>
              <a:spcAft>
                <a:spcPct val="0"/>
              </a:spcAft>
            </a:pP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^yi=θ1+θ2xi</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θ1: intercept </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θ2: coefficient of x </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0" lvl="0" indent="0" algn="l" fontAlgn="base">
              <a:spcBef>
                <a:spcPct val="0"/>
              </a:spcBef>
              <a:spcAft>
                <a:spcPct val="0"/>
              </a:spcAft>
            </a:pPr>
            <a:r>
              <a:rPr lang="en-US" sz="1600" b="1" i="0">
                <a:solidFill>
                  <a:srgbClr val="273239"/>
                </a:solidFill>
                <a:latin typeface="Nunito"/>
                <a:ea typeface="Nunito"/>
              </a:rPr>
              <a:t>Gradient Descent </a:t>
            </a:r>
            <a:endParaRPr lang="en-US" sz="1600" b="1" i="0">
              <a:solidFill>
                <a:srgbClr val="273239"/>
              </a:solidFill>
              <a:latin typeface="Nunito"/>
              <a:ea typeface="Nunito"/>
            </a:endParaRPr>
          </a:p>
          <a:p>
            <a:pPr marL="0" lvl="0" indent="457200" algn="l" fontAlgn="base">
              <a:spcBef>
                <a:spcPct val="0"/>
              </a:spcBef>
              <a:spcAft>
                <a:spcPct val="0"/>
              </a:spcAft>
            </a:pPr>
            <a:r>
              <a:rPr lang="en-US" sz="1600" b="1" i="0">
                <a:solidFill>
                  <a:srgbClr val="273239"/>
                </a:solidFill>
                <a:latin typeface="Nunito"/>
                <a:ea typeface="Nunito"/>
              </a:rPr>
              <a:t>A gradient is nothing but a derivative that defines the effects on outputs of the function with a little bit of variation in inputs.</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https://www.geeksforgeeks.org/ml-linear-regression/</a:t>
            </a:r>
            <a:endParaRPr lang="en-US" sz="1600" b="1" i="0">
              <a:solidFill>
                <a:srgbClr val="00B0F0"/>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https://www.analyticsvidhya.com/blog/2021/10/everything-you-need-to-know-about-linear-regression/</a:t>
            </a:r>
            <a:endParaRPr lang="en-US" sz="1600" b="1" i="0">
              <a:solidFill>
                <a:srgbClr val="00B0F0"/>
              </a:solidFill>
              <a:latin typeface="Nunito"/>
              <a:ea typeface="Nunito"/>
            </a:endParaRPr>
          </a:p>
          <a:p>
            <a:pPr marL="0" indent="0" algn="l" fontAlgn="base">
              <a:spcBef>
                <a:spcPct val="0"/>
              </a:spcBef>
              <a:spcAft>
                <a:spcPct val="0"/>
              </a:spcAft>
            </a:pPr>
            <a:endParaRPr lang="en-US" sz="1600" b="1" i="0">
              <a:solidFill>
                <a:srgbClr val="00B0F0"/>
              </a:solidFill>
              <a:latin typeface="Nunito"/>
              <a:ea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86380" y="1128395"/>
            <a:ext cx="4064000" cy="2306955"/>
          </a:xfrm>
          <a:prstGeom prst="rect">
            <a:avLst/>
          </a:prstGeom>
          <a:noFill/>
        </p:spPr>
        <p:txBody>
          <a:bodyPr wrap="square" rtlCol="0">
            <a:spAutoFit/>
          </a:bodyPr>
          <a:p>
            <a:r>
              <a:rPr lang="en-US"/>
              <a:t>supervised Learning</a:t>
            </a:r>
            <a:endParaRPr lang="en-US"/>
          </a:p>
          <a:p>
            <a:pPr indent="457200"/>
            <a:r>
              <a:rPr lang="en-US"/>
              <a:t>Regressions</a:t>
            </a:r>
            <a:endParaRPr lang="en-US"/>
          </a:p>
          <a:p>
            <a:pPr marL="457200" lvl="1" indent="457200"/>
            <a:r>
              <a:rPr lang="en-US"/>
              <a:t>Linear Regression</a:t>
            </a:r>
            <a:endParaRPr lang="en-US"/>
          </a:p>
          <a:p>
            <a:pPr marL="457200" lvl="1" indent="0"/>
            <a:r>
              <a:rPr lang="en-US"/>
              <a:t>Classification </a:t>
            </a:r>
            <a:endParaRPr lang="en-US"/>
          </a:p>
          <a:p>
            <a:pPr marL="457200" lvl="1" indent="457200"/>
            <a:r>
              <a:rPr lang="en-US"/>
              <a:t>Logistic Regression</a:t>
            </a:r>
            <a:endParaRPr lang="en-US"/>
          </a:p>
          <a:p>
            <a:pPr marL="457200" lvl="1" indent="0"/>
            <a:endParaRPr lang="en-US"/>
          </a:p>
          <a:p>
            <a:pPr marL="457200" lvl="1" indent="0"/>
            <a:endParaRPr lang="en-US"/>
          </a:p>
          <a:p>
            <a:pPr indent="457200"/>
            <a:r>
              <a:rPr lang="en-US"/>
              <a:t> </a:t>
            </a:r>
            <a:endParaRPr lang="en-US"/>
          </a:p>
        </p:txBody>
      </p:sp>
      <p:sp>
        <p:nvSpPr>
          <p:cNvPr id="3" name="Text Box 2"/>
          <p:cNvSpPr txBox="1"/>
          <p:nvPr/>
        </p:nvSpPr>
        <p:spPr>
          <a:xfrm>
            <a:off x="639445" y="3130868"/>
            <a:ext cx="5080000" cy="1076325"/>
          </a:xfrm>
          <a:prstGeom prst="rect">
            <a:avLst/>
          </a:prstGeom>
        </p:spPr>
        <p:txBody>
          <a:bodyPr>
            <a:spAutoFit/>
          </a:bodyPr>
          <a:p>
            <a:pPr marL="0" indent="0">
              <a:spcBef>
                <a:spcPct val="0"/>
              </a:spcBef>
              <a:spcAft>
                <a:spcPct val="0"/>
              </a:spcAft>
            </a:pPr>
            <a:r>
              <a:rPr sz="1600" b="0" i="0">
                <a:solidFill>
                  <a:srgbClr val="333333"/>
                </a:solidFill>
                <a:latin typeface="Tomorrow"/>
                <a:ea typeface="Tomorrow"/>
              </a:rPr>
              <a:t>Introduction to ML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ML Modeling Flow</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Prametric and Non Parametric Algorithm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Types of ML</a:t>
            </a:r>
            <a:endParaRPr sz="1600" b="0" i="0">
              <a:solidFill>
                <a:srgbClr val="333333"/>
              </a:solidFill>
              <a:latin typeface="Tomorrow"/>
              <a:ea typeface="Tomorro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1225" y="532765"/>
            <a:ext cx="5080000" cy="405638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EDA   </a:t>
            </a:r>
            <a:endParaRPr sz="2500" b="0" i="0">
              <a:solidFill>
                <a:srgbClr val="333333"/>
              </a:solidFill>
              <a:latin typeface="Tomorrow"/>
              <a:ea typeface="Tomorrow"/>
            </a:endParaRPr>
          </a:p>
          <a:p>
            <a:pPr marL="285750" indent="-285750">
              <a:spcBef>
                <a:spcPts val="1000"/>
              </a:spcBef>
              <a:spcAft>
                <a:spcPts val="500"/>
              </a:spcAft>
              <a:buFont typeface="Arial" panose="020B0604020202020204" pitchFamily="34" charset="0"/>
              <a:buChar char="•"/>
            </a:pPr>
            <a:r>
              <a:rPr sz="2400" b="0" i="0">
                <a:solidFill>
                  <a:srgbClr val="333333"/>
                </a:solidFill>
                <a:latin typeface="Tomorrow"/>
                <a:ea typeface="Tomorrow"/>
              </a:rPr>
              <a:t>EDA-Info,shape</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Missing Values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Outliers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Skewness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Data Encoding</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Feature Scaling -Normalization and Standardization</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Feature Engineering</a:t>
            </a:r>
            <a:endParaRPr sz="2400" b="0" i="0">
              <a:solidFill>
                <a:srgbClr val="333333"/>
              </a:solidFill>
              <a:latin typeface="Tomorrow"/>
              <a:ea typeface="Tomorr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91185" y="691515"/>
            <a:ext cx="10653395" cy="368300"/>
          </a:xfrm>
          <a:prstGeom prst="rect">
            <a:avLst/>
          </a:prstGeom>
          <a:noFill/>
        </p:spPr>
        <p:txBody>
          <a:bodyPr wrap="square" rtlCol="0" anchor="t">
            <a:spAutoFit/>
          </a:bodyPr>
          <a:p>
            <a:r>
              <a:rPr lang="en-US" altLang="en-US"/>
              <a:t>https://www.geeksforgeeks.org/difference-between-parametric-and-non-parametric-methods/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6095999" y="3428999"/>
            <a:ext cx="4747591" cy="4747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9496</Words>
  <Application>WPS Presentation</Application>
  <PresentationFormat>Widescreen</PresentationFormat>
  <Paragraphs>278</Paragraphs>
  <Slides>37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37</vt:i4>
      </vt:variant>
    </vt:vector>
  </HeadingPairs>
  <TitlesOfParts>
    <vt:vector size="52" baseType="lpstr">
      <vt:lpstr>Arial</vt:lpstr>
      <vt:lpstr>SimSun</vt:lpstr>
      <vt:lpstr>Wingdings</vt:lpstr>
      <vt:lpstr>Calibri</vt:lpstr>
      <vt:lpstr>inherit</vt:lpstr>
      <vt:lpstr>Segoe Print</vt:lpstr>
      <vt:lpstr>gg sans</vt:lpstr>
      <vt:lpstr>Franklin Gothic Book</vt:lpstr>
      <vt:lpstr>Bookman Old Style</vt:lpstr>
      <vt:lpstr>Microsoft YaHei</vt:lpstr>
      <vt:lpstr>Arial Unicode MS</vt:lpstr>
      <vt:lpstr>Comic Sans MS</vt:lpstr>
      <vt:lpstr>Nunito</vt:lpstr>
      <vt:lpstr>Tomorrow</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35</cp:revision>
  <dcterms:created xsi:type="dcterms:W3CDTF">2024-09-27T03:26:00Z</dcterms:created>
  <dcterms:modified xsi:type="dcterms:W3CDTF">2025-01-08T08:54:11Z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E07DFBD72D5B4A44AD99445A3A253858_12</vt:lpwstr>
  </property>
  <property fmtid="{D5CDD505-2E9C-101B-9397-08002B2CF9AE}" pid="4" name="KSOProductBuildVer">
    <vt:lpwstr>1033-12.2.0.19805</vt:lpwstr>
  </property>
</Properties>
</file>